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6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5" r:id="rId1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09AEEE-9CC2-3CD5-17E3-BB4E68D5D5B5}" v="3" dt="2025-09-15T16:15:37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E209AEEE-9CC2-3CD5-17E3-BB4E68D5D5B5}"/>
    <pc:docChg chg="modSld">
      <pc:chgData name="Guest User" userId="" providerId="Windows Live" clId="Web-{E209AEEE-9CC2-3CD5-17E3-BB4E68D5D5B5}" dt="2025-09-15T16:15:37.176" v="2" actId="14100"/>
      <pc:docMkLst>
        <pc:docMk/>
      </pc:docMkLst>
      <pc:sldChg chg="modSp">
        <pc:chgData name="Guest User" userId="" providerId="Windows Live" clId="Web-{E209AEEE-9CC2-3CD5-17E3-BB4E68D5D5B5}" dt="2025-09-15T16:15:37.176" v="2" actId="14100"/>
        <pc:sldMkLst>
          <pc:docMk/>
          <pc:sldMk cId="1874322445" sldId="267"/>
        </pc:sldMkLst>
        <pc:picChg chg="mod">
          <ac:chgData name="Guest User" userId="" providerId="Windows Live" clId="Web-{E209AEEE-9CC2-3CD5-17E3-BB4E68D5D5B5}" dt="2025-09-15T16:15:37.176" v="2" actId="14100"/>
          <ac:picMkLst>
            <pc:docMk/>
            <pc:sldMk cId="1874322445" sldId="267"/>
            <ac:picMk id="3" creationId="{4AE85FC2-D0DC-9AE8-7E33-01181B96852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04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1856"/>
            <a:ext cx="71061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   OPK Virtual Batting Coach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6280190" y="342790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Revolutionising cricket training through sensor technology and AI-powered coaching</a:t>
            </a:r>
            <a:endParaRPr lang="en-US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42D85-D628-4B6E-2B9E-848F79537531}"/>
              </a:ext>
            </a:extLst>
          </p:cNvPr>
          <p:cNvSpPr txBox="1"/>
          <p:nvPr/>
        </p:nvSpPr>
        <p:spPr>
          <a:xfrm>
            <a:off x="11541513" y="5723418"/>
            <a:ext cx="5095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/>
              <a:t>TEAM MEMBERS</a:t>
            </a:r>
          </a:p>
          <a:p>
            <a:r>
              <a:rPr lang="en-IN" b="1"/>
              <a:t>1.MOHAMMED IRFAN.M</a:t>
            </a:r>
          </a:p>
          <a:p>
            <a:r>
              <a:rPr lang="en-IN" b="1"/>
              <a:t>2.DINESH KUMAR.M</a:t>
            </a:r>
          </a:p>
          <a:p>
            <a:r>
              <a:rPr lang="en-IN" b="1"/>
              <a:t>3.STEFFIN RAJ</a:t>
            </a:r>
          </a:p>
          <a:p>
            <a:r>
              <a:rPr lang="en-IN" b="1"/>
              <a:t>4.SHAROFFIN</a:t>
            </a:r>
          </a:p>
          <a:p>
            <a:r>
              <a:rPr lang="en-IN" b="1"/>
              <a:t>5.JEEVANANTHAM.T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A5888-9E9B-DB20-CCC2-A04D64350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5486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0028C6-57F4-22A6-8FAC-7EEB62AD0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2563779" y="6162979"/>
            <a:ext cx="564649" cy="35685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85FC2-D0DC-9AE8-7E33-01181B968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60" y="0"/>
            <a:ext cx="1263876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22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0DF6DB-7D4C-8284-492E-319627A4A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82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616" y="609005"/>
            <a:ext cx="5537359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               Future Vision</a:t>
            </a:r>
            <a:endParaRPr lang="en-US" sz="4350"/>
          </a:p>
        </p:txBody>
      </p:sp>
      <p:sp>
        <p:nvSpPr>
          <p:cNvPr id="4" name="Shape 1"/>
          <p:cNvSpPr/>
          <p:nvPr/>
        </p:nvSpPr>
        <p:spPr>
          <a:xfrm>
            <a:off x="6510695" y="1633299"/>
            <a:ext cx="30480" cy="4676656"/>
          </a:xfrm>
          <a:prstGeom prst="roundRect">
            <a:avLst>
              <a:gd name="adj" fmla="val 305211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6729353" y="1867138"/>
            <a:ext cx="664369" cy="30480"/>
          </a:xfrm>
          <a:prstGeom prst="roundRect">
            <a:avLst>
              <a:gd name="adj" fmla="val 305211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6261556" y="1633299"/>
            <a:ext cx="498277" cy="49827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44543" y="1674733"/>
            <a:ext cx="332184" cy="415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00"/>
          </a:p>
        </p:txBody>
      </p:sp>
      <p:sp>
        <p:nvSpPr>
          <p:cNvPr id="8" name="Text 5"/>
          <p:cNvSpPr/>
          <p:nvPr/>
        </p:nvSpPr>
        <p:spPr>
          <a:xfrm>
            <a:off x="7618214" y="1709380"/>
            <a:ext cx="3035260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1: Core Platform</a:t>
            </a:r>
            <a:endParaRPr lang="en-US" sz="2150"/>
          </a:p>
        </p:txBody>
      </p:sp>
      <p:sp>
        <p:nvSpPr>
          <p:cNvPr id="9" name="Text 6"/>
          <p:cNvSpPr/>
          <p:nvPr/>
        </p:nvSpPr>
        <p:spPr>
          <a:xfrm>
            <a:off x="7618214" y="2188250"/>
            <a:ext cx="6236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AI batting coach with sensor integration and mobile app</a:t>
            </a:r>
            <a:endParaRPr lang="en-US" sz="1700"/>
          </a:p>
        </p:txBody>
      </p:sp>
      <p:sp>
        <p:nvSpPr>
          <p:cNvPr id="10" name="Shape 7"/>
          <p:cNvSpPr/>
          <p:nvPr/>
        </p:nvSpPr>
        <p:spPr>
          <a:xfrm>
            <a:off x="6729353" y="3573661"/>
            <a:ext cx="664369" cy="30480"/>
          </a:xfrm>
          <a:prstGeom prst="roundRect">
            <a:avLst>
              <a:gd name="adj" fmla="val 305211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6261556" y="3339822"/>
            <a:ext cx="498277" cy="49827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44543" y="3381256"/>
            <a:ext cx="332184" cy="415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00"/>
          </a:p>
        </p:txBody>
      </p:sp>
      <p:sp>
        <p:nvSpPr>
          <p:cNvPr id="13" name="Text 10"/>
          <p:cNvSpPr/>
          <p:nvPr/>
        </p:nvSpPr>
        <p:spPr>
          <a:xfrm>
            <a:off x="7618214" y="3415903"/>
            <a:ext cx="2956560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2: Advanced AI</a:t>
            </a:r>
            <a:endParaRPr lang="en-US" sz="2150"/>
          </a:p>
        </p:txBody>
      </p:sp>
      <p:sp>
        <p:nvSpPr>
          <p:cNvPr id="14" name="Text 11"/>
          <p:cNvSpPr/>
          <p:nvPr/>
        </p:nvSpPr>
        <p:spPr>
          <a:xfrm>
            <a:off x="7618214" y="3894773"/>
            <a:ext cx="6236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pose estimation, digital twin technology, and injury prevention</a:t>
            </a:r>
            <a:endParaRPr lang="en-US" sz="1700"/>
          </a:p>
        </p:txBody>
      </p:sp>
      <p:sp>
        <p:nvSpPr>
          <p:cNvPr id="15" name="Shape 12"/>
          <p:cNvSpPr/>
          <p:nvPr/>
        </p:nvSpPr>
        <p:spPr>
          <a:xfrm>
            <a:off x="6729353" y="5280184"/>
            <a:ext cx="664369" cy="30480"/>
          </a:xfrm>
          <a:prstGeom prst="roundRect">
            <a:avLst>
              <a:gd name="adj" fmla="val 305211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6261556" y="5046345"/>
            <a:ext cx="498277" cy="49827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44543" y="5087779"/>
            <a:ext cx="332184" cy="415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00"/>
          </a:p>
        </p:txBody>
      </p:sp>
      <p:sp>
        <p:nvSpPr>
          <p:cNvPr id="18" name="Text 15"/>
          <p:cNvSpPr/>
          <p:nvPr/>
        </p:nvSpPr>
        <p:spPr>
          <a:xfrm>
            <a:off x="7618214" y="5122426"/>
            <a:ext cx="3576876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3: Global Expansion</a:t>
            </a:r>
            <a:endParaRPr lang="en-US" sz="2150"/>
          </a:p>
        </p:txBody>
      </p:sp>
      <p:sp>
        <p:nvSpPr>
          <p:cNvPr id="19" name="Text 16"/>
          <p:cNvSpPr/>
          <p:nvPr/>
        </p:nvSpPr>
        <p:spPr>
          <a:xfrm>
            <a:off x="7618214" y="5601295"/>
            <a:ext cx="6236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Community benchmarking, AR/VR integration, multi-sport platform</a:t>
            </a:r>
            <a:endParaRPr lang="en-US" sz="1700"/>
          </a:p>
        </p:txBody>
      </p:sp>
      <p:sp>
        <p:nvSpPr>
          <p:cNvPr id="20" name="Text 17"/>
          <p:cNvSpPr/>
          <p:nvPr/>
        </p:nvSpPr>
        <p:spPr>
          <a:xfrm>
            <a:off x="6261616" y="6559034"/>
            <a:ext cx="7593568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Supporting UN SDGs: Good Health &amp; Well-being, Quality Education, Innovation, and Reduced Inequalities through accessible sports technology.</a:t>
            </a:r>
            <a:endParaRPr lang="en-US" sz="17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D4143E4-7BE0-A3EA-2FC5-21A26E7BE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677" y="7349252"/>
            <a:ext cx="4630723" cy="8055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11672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                                     Data Without Insights</a:t>
            </a:r>
            <a:endParaRPr lang="en-US" sz="40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04" y="1440247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1505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320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32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1.Current sensor-based cricket bats only collect raw data like speed, angle, and vibration. Players, especially beginners, struggle to interpret this information for meaningful technique improvement.</a:t>
            </a:r>
            <a:endParaRPr lang="en-US" sz="3200"/>
          </a:p>
        </p:txBody>
      </p:sp>
      <p:sp>
        <p:nvSpPr>
          <p:cNvPr id="5" name="Text 2"/>
          <p:cNvSpPr/>
          <p:nvPr/>
        </p:nvSpPr>
        <p:spPr>
          <a:xfrm>
            <a:off x="7574280" y="4114799"/>
            <a:ext cx="6342102" cy="1962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320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endParaRPr lang="en-US" sz="320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endParaRPr lang="en-US" sz="320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32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2.Quality coaching remains expensive and limited at grassroots levels, leaving aspiring cricketers without proper guidance for skill development.</a:t>
            </a:r>
            <a:endParaRPr lang="en-US" sz="3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20179D-E446-4C80-E2FD-17AA4DC18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154911" y="6754110"/>
            <a:ext cx="553467" cy="23975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124920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            Our Solution: AI-Powered Cricket Mentorship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74175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00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Sensors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2154674" y="269140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 comprehensive swing and impact data</a:t>
            </a:r>
            <a:endParaRPr lang="en-US" sz="175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35060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61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IoT Connectivity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2154674" y="405229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data transmission via ESP32</a:t>
            </a:r>
            <a:endParaRPr lang="en-US" sz="175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Analysis</a:t>
            </a:r>
            <a:endParaRPr lang="en-US" sz="2200"/>
          </a:p>
        </p:txBody>
      </p:sp>
      <p:sp>
        <p:nvSpPr>
          <p:cNvPr id="11" name="Text 6"/>
          <p:cNvSpPr/>
          <p:nvPr/>
        </p:nvSpPr>
        <p:spPr>
          <a:xfrm>
            <a:off x="2154674" y="541317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interpretation of batting technique</a:t>
            </a:r>
            <a:endParaRPr lang="en-US" sz="175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56828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283643"/>
            <a:ext cx="3191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Personalised Coaching</a:t>
            </a:r>
            <a:endParaRPr lang="en-US" sz="2200"/>
          </a:p>
        </p:txBody>
      </p:sp>
      <p:sp>
        <p:nvSpPr>
          <p:cNvPr id="14" name="Text 8"/>
          <p:cNvSpPr/>
          <p:nvPr/>
        </p:nvSpPr>
        <p:spPr>
          <a:xfrm>
            <a:off x="2154674" y="677406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Human-like feedback and actionable recommendations</a:t>
            </a:r>
            <a:endParaRPr lang="en-US" sz="175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59C742-E8AA-1B8A-158E-2878BB9AE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2344518" y="5938273"/>
            <a:ext cx="490420" cy="39029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0719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4669155"/>
            <a:ext cx="7047071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                                              Innovation</a:t>
            </a:r>
            <a:endParaRPr lang="en-US" sz="4250"/>
          </a:p>
        </p:txBody>
      </p:sp>
      <p:sp>
        <p:nvSpPr>
          <p:cNvPr id="4" name="Shape 1"/>
          <p:cNvSpPr/>
          <p:nvPr/>
        </p:nvSpPr>
        <p:spPr>
          <a:xfrm>
            <a:off x="760095" y="5673566"/>
            <a:ext cx="4225290" cy="1961436"/>
          </a:xfrm>
          <a:prstGeom prst="roundRect">
            <a:avLst>
              <a:gd name="adj" fmla="val 465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4885" y="5898356"/>
            <a:ext cx="2904053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Beyond Measurement</a:t>
            </a:r>
            <a:endParaRPr lang="en-US" sz="2100"/>
          </a:p>
        </p:txBody>
      </p:sp>
      <p:sp>
        <p:nvSpPr>
          <p:cNvPr id="6" name="Text 3"/>
          <p:cNvSpPr/>
          <p:nvPr/>
        </p:nvSpPr>
        <p:spPr>
          <a:xfrm>
            <a:off x="984885" y="6367939"/>
            <a:ext cx="3775710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 AI mentor that interprets, coaches, and predicts batting performance improvements</a:t>
            </a:r>
            <a:endParaRPr lang="en-US" sz="1700"/>
          </a:p>
        </p:txBody>
      </p:sp>
      <p:sp>
        <p:nvSpPr>
          <p:cNvPr id="7" name="Shape 4"/>
          <p:cNvSpPr/>
          <p:nvPr/>
        </p:nvSpPr>
        <p:spPr>
          <a:xfrm>
            <a:off x="5202555" y="5673566"/>
            <a:ext cx="4225290" cy="1961436"/>
          </a:xfrm>
          <a:prstGeom prst="roundRect">
            <a:avLst>
              <a:gd name="adj" fmla="val 465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7345" y="5898356"/>
            <a:ext cx="2791182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Complete Integration</a:t>
            </a:r>
            <a:endParaRPr lang="en-US" sz="2100"/>
          </a:p>
        </p:txBody>
      </p:sp>
      <p:sp>
        <p:nvSpPr>
          <p:cNvPr id="9" name="Text 6"/>
          <p:cNvSpPr/>
          <p:nvPr/>
        </p:nvSpPr>
        <p:spPr>
          <a:xfrm>
            <a:off x="5427345" y="6367939"/>
            <a:ext cx="3775710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IoT sensors, machine learning, and recommendation AI in cricket training</a:t>
            </a:r>
            <a:endParaRPr lang="en-US" sz="1700"/>
          </a:p>
        </p:txBody>
      </p:sp>
      <p:sp>
        <p:nvSpPr>
          <p:cNvPr id="10" name="Shape 7"/>
          <p:cNvSpPr/>
          <p:nvPr/>
        </p:nvSpPr>
        <p:spPr>
          <a:xfrm>
            <a:off x="9645015" y="5673566"/>
            <a:ext cx="4225290" cy="1961436"/>
          </a:xfrm>
          <a:prstGeom prst="roundRect">
            <a:avLst>
              <a:gd name="adj" fmla="val 465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9805" y="589835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Gamified Learning</a:t>
            </a:r>
            <a:endParaRPr lang="en-US" sz="2100"/>
          </a:p>
        </p:txBody>
      </p:sp>
      <p:sp>
        <p:nvSpPr>
          <p:cNvPr id="12" name="Text 9"/>
          <p:cNvSpPr/>
          <p:nvPr/>
        </p:nvSpPr>
        <p:spPr>
          <a:xfrm>
            <a:off x="9869805" y="6367939"/>
            <a:ext cx="3775710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Makes practice engaging through interactive challenges and progress tracking</a:t>
            </a:r>
            <a:endParaRPr lang="en-US" sz="17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89026-4569-4E5E-0F5F-80F1A0DBF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5314694" cy="4071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539F9-9119-6D0F-69BA-93C6BCB6A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694" y="-2"/>
            <a:ext cx="4449337" cy="4071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99795E-0F83-EA60-80EB-2F2AE2D6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4031" y="0"/>
            <a:ext cx="4866369" cy="40719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030FBF-1FD3-5DC7-825E-C7BC82B8E6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9677" y="7736574"/>
            <a:ext cx="4630723" cy="4930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847" y="386358"/>
            <a:ext cx="5988844" cy="439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                                                        </a:t>
            </a:r>
            <a:r>
              <a:rPr lang="en-US" sz="54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</a:t>
            </a:r>
            <a:endParaRPr lang="en-US" sz="5400"/>
          </a:p>
        </p:txBody>
      </p:sp>
      <p:sp>
        <p:nvSpPr>
          <p:cNvPr id="3" name="Text 1"/>
          <p:cNvSpPr/>
          <p:nvPr/>
        </p:nvSpPr>
        <p:spPr>
          <a:xfrm>
            <a:off x="362095" y="1426250"/>
            <a:ext cx="5988844" cy="439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44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Hardware &amp; Connectivity</a:t>
            </a:r>
            <a:endParaRPr lang="en-US" sz="4400"/>
          </a:p>
        </p:txBody>
      </p:sp>
      <p:sp>
        <p:nvSpPr>
          <p:cNvPr id="4" name="Text 2"/>
          <p:cNvSpPr/>
          <p:nvPr/>
        </p:nvSpPr>
        <p:spPr>
          <a:xfrm>
            <a:off x="362095" y="2060257"/>
            <a:ext cx="6652022" cy="547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32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ESP32 microcontroller with Wi-Fi/Bluetooth</a:t>
            </a:r>
            <a:endParaRPr lang="en-US" sz="3200"/>
          </a:p>
        </p:txBody>
      </p:sp>
      <p:sp>
        <p:nvSpPr>
          <p:cNvPr id="5" name="Text 3"/>
          <p:cNvSpPr/>
          <p:nvPr/>
        </p:nvSpPr>
        <p:spPr>
          <a:xfrm>
            <a:off x="362095" y="2792492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32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MPU6050 motion sensor (±16g, ±2000°/s)</a:t>
            </a:r>
            <a:endParaRPr lang="en-US" sz="3200"/>
          </a:p>
        </p:txBody>
      </p:sp>
      <p:sp>
        <p:nvSpPr>
          <p:cNvPr id="6" name="Text 4"/>
          <p:cNvSpPr/>
          <p:nvPr/>
        </p:nvSpPr>
        <p:spPr>
          <a:xfrm>
            <a:off x="362095" y="3475554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32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High-sensitivity impact sensors</a:t>
            </a:r>
            <a:endParaRPr lang="en-US" sz="3200"/>
          </a:p>
        </p:txBody>
      </p:sp>
      <p:sp>
        <p:nvSpPr>
          <p:cNvPr id="7" name="Text 5"/>
          <p:cNvSpPr/>
          <p:nvPr/>
        </p:nvSpPr>
        <p:spPr>
          <a:xfrm>
            <a:off x="362095" y="4114800"/>
            <a:ext cx="6652022" cy="39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32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Low-cost, widely available components</a:t>
            </a:r>
            <a:endParaRPr lang="en-US" sz="3200"/>
          </a:p>
        </p:txBody>
      </p:sp>
      <p:sp>
        <p:nvSpPr>
          <p:cNvPr id="8" name="Text 6"/>
          <p:cNvSpPr/>
          <p:nvPr/>
        </p:nvSpPr>
        <p:spPr>
          <a:xfrm>
            <a:off x="9684375" y="1401426"/>
            <a:ext cx="1756529" cy="4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44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&amp; Software</a:t>
            </a:r>
            <a:endParaRPr lang="en-US" sz="4400"/>
          </a:p>
        </p:txBody>
      </p:sp>
      <p:sp>
        <p:nvSpPr>
          <p:cNvPr id="9" name="Text 7"/>
          <p:cNvSpPr/>
          <p:nvPr/>
        </p:nvSpPr>
        <p:spPr>
          <a:xfrm>
            <a:off x="8514168" y="1988591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32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TensorFlow/PyTorch for ML models</a:t>
            </a:r>
            <a:endParaRPr lang="en-US" sz="3200"/>
          </a:p>
        </p:txBody>
      </p:sp>
      <p:sp>
        <p:nvSpPr>
          <p:cNvPr id="10" name="Text 8"/>
          <p:cNvSpPr/>
          <p:nvPr/>
        </p:nvSpPr>
        <p:spPr>
          <a:xfrm>
            <a:off x="8514168" y="2792492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32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Shot timing classification algorithms</a:t>
            </a:r>
            <a:endParaRPr lang="en-US" sz="3200"/>
          </a:p>
        </p:txBody>
      </p:sp>
      <p:sp>
        <p:nvSpPr>
          <p:cNvPr id="11" name="Text 9"/>
          <p:cNvSpPr/>
          <p:nvPr/>
        </p:nvSpPr>
        <p:spPr>
          <a:xfrm>
            <a:off x="8514168" y="3475554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32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Swing pattern recognition system</a:t>
            </a:r>
            <a:endParaRPr lang="en-US" sz="3200"/>
          </a:p>
        </p:txBody>
      </p:sp>
      <p:sp>
        <p:nvSpPr>
          <p:cNvPr id="12" name="Text 10"/>
          <p:cNvSpPr/>
          <p:nvPr/>
        </p:nvSpPr>
        <p:spPr>
          <a:xfrm>
            <a:off x="8514168" y="4087048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32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Flutter/React Native mobile app</a:t>
            </a:r>
            <a:endParaRPr lang="en-US" sz="320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168" y="4529257"/>
            <a:ext cx="6116232" cy="37207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937C09-1691-CE35-CA96-DE5B08EE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106" y="7337502"/>
            <a:ext cx="4630723" cy="7805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9750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                                 Workflow Process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Capture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Sensors record bat swing dynamics and ball impact data in real-time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5216962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/>
          </a:p>
        </p:txBody>
      </p:sp>
      <p:sp>
        <p:nvSpPr>
          <p:cNvPr id="8" name="Shape 6"/>
          <p:cNvSpPr/>
          <p:nvPr/>
        </p:nvSpPr>
        <p:spPr>
          <a:xfrm>
            <a:off x="5216962" y="3022044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196352"/>
            <a:ext cx="31422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Wireless Transmission</a:t>
            </a:r>
            <a:endParaRPr lang="en-US" sz="2200"/>
          </a:p>
        </p:txBody>
      </p:sp>
      <p:sp>
        <p:nvSpPr>
          <p:cNvPr id="10" name="Text 8"/>
          <p:cNvSpPr/>
          <p:nvPr/>
        </p:nvSpPr>
        <p:spPr>
          <a:xfrm>
            <a:off x="5216962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ESP32 board sends data via Bluetooth/Wi-Fi to processing unit</a:t>
            </a:r>
            <a:endParaRPr lang="en-US" sz="1750"/>
          </a:p>
        </p:txBody>
      </p:sp>
      <p:sp>
        <p:nvSpPr>
          <p:cNvPr id="11" name="Text 9"/>
          <p:cNvSpPr/>
          <p:nvPr/>
        </p:nvSpPr>
        <p:spPr>
          <a:xfrm>
            <a:off x="9640133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/>
          </a:p>
        </p:txBody>
      </p:sp>
      <p:sp>
        <p:nvSpPr>
          <p:cNvPr id="12" name="Shape 10"/>
          <p:cNvSpPr/>
          <p:nvPr/>
        </p:nvSpPr>
        <p:spPr>
          <a:xfrm>
            <a:off x="9640133" y="3022044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Analysis</a:t>
            </a:r>
            <a:endParaRPr lang="en-US" sz="2200"/>
          </a:p>
        </p:txBody>
      </p:sp>
      <p:sp>
        <p:nvSpPr>
          <p:cNvPr id="14" name="Text 12"/>
          <p:cNvSpPr/>
          <p:nvPr/>
        </p:nvSpPr>
        <p:spPr>
          <a:xfrm>
            <a:off x="9640133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models classify shots and detect timing errors instantly</a:t>
            </a:r>
            <a:endParaRPr lang="en-US" sz="1750"/>
          </a:p>
        </p:txBody>
      </p:sp>
      <p:sp>
        <p:nvSpPr>
          <p:cNvPr id="15" name="Text 13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/>
          </a:p>
        </p:txBody>
      </p:sp>
      <p:sp>
        <p:nvSpPr>
          <p:cNvPr id="16" name="Shape 14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38763"/>
            <a:ext cx="34874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Recommendations</a:t>
            </a:r>
            <a:endParaRPr lang="en-US" sz="2200"/>
          </a:p>
        </p:txBody>
      </p:sp>
      <p:sp>
        <p:nvSpPr>
          <p:cNvPr id="18" name="Text 16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generates personalised coaching tips, corrections, and training drills</a:t>
            </a:r>
            <a:endParaRPr lang="en-US" sz="1750"/>
          </a:p>
        </p:txBody>
      </p:sp>
      <p:sp>
        <p:nvSpPr>
          <p:cNvPr id="19" name="Text 17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/>
          </a:p>
        </p:txBody>
      </p:sp>
      <p:sp>
        <p:nvSpPr>
          <p:cNvPr id="20" name="Shape 18"/>
          <p:cNvSpPr/>
          <p:nvPr/>
        </p:nvSpPr>
        <p:spPr>
          <a:xfrm>
            <a:off x="7428548" y="5164455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Feedback</a:t>
            </a:r>
            <a:endParaRPr lang="en-US" sz="2200"/>
          </a:p>
        </p:txBody>
      </p:sp>
      <p:sp>
        <p:nvSpPr>
          <p:cNvPr id="22" name="Text 20"/>
          <p:cNvSpPr/>
          <p:nvPr/>
        </p:nvSpPr>
        <p:spPr>
          <a:xfrm>
            <a:off x="7428548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Players receive insights through intuitive app interface with graphs and scores</a:t>
            </a:r>
            <a:endParaRPr lang="en-US" sz="175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8CE1958-7A94-9222-7262-D6C8A4CB7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677" y="7503795"/>
            <a:ext cx="4630723" cy="7258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0679"/>
            <a:ext cx="11311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                        Overcoming Key Challenges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3218140"/>
            <a:ext cx="4196358" cy="2955608"/>
          </a:xfrm>
          <a:prstGeom prst="roundRect">
            <a:avLst>
              <a:gd name="adj" fmla="val 495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218140"/>
            <a:ext cx="121920" cy="2955608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475434"/>
            <a:ext cx="29284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Limited Training Data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1142524" y="396585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Challenge: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Small datasets for AI model training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1142524" y="4827746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Start with synthetic data, expand with real practice sessions</a:t>
            </a:r>
            <a:endParaRPr lang="en-US" sz="1750"/>
          </a:p>
        </p:txBody>
      </p:sp>
      <p:sp>
        <p:nvSpPr>
          <p:cNvPr id="8" name="Shape 6"/>
          <p:cNvSpPr/>
          <p:nvPr/>
        </p:nvSpPr>
        <p:spPr>
          <a:xfrm>
            <a:off x="5216962" y="3218140"/>
            <a:ext cx="4196358" cy="2955608"/>
          </a:xfrm>
          <a:prstGeom prst="roundRect">
            <a:avLst>
              <a:gd name="adj" fmla="val 495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218140"/>
            <a:ext cx="121920" cy="2955608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3475434"/>
            <a:ext cx="32708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Performance</a:t>
            </a:r>
            <a:endParaRPr lang="en-US" sz="2200"/>
          </a:p>
        </p:txBody>
      </p:sp>
      <p:sp>
        <p:nvSpPr>
          <p:cNvPr id="11" name="Text 9"/>
          <p:cNvSpPr/>
          <p:nvPr/>
        </p:nvSpPr>
        <p:spPr>
          <a:xfrm>
            <a:off x="5565696" y="396585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Challenge: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Need for instant feedback delivery</a:t>
            </a:r>
            <a:endParaRPr lang="en-US" sz="1750"/>
          </a:p>
        </p:txBody>
      </p:sp>
      <p:sp>
        <p:nvSpPr>
          <p:cNvPr id="12" name="Text 10"/>
          <p:cNvSpPr/>
          <p:nvPr/>
        </p:nvSpPr>
        <p:spPr>
          <a:xfrm>
            <a:off x="5565696" y="4827746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Edge computing on ESP32 and mobile devices</a:t>
            </a:r>
            <a:endParaRPr lang="en-US" sz="1750"/>
          </a:p>
        </p:txBody>
      </p:sp>
      <p:sp>
        <p:nvSpPr>
          <p:cNvPr id="13" name="Shape 11"/>
          <p:cNvSpPr/>
          <p:nvPr/>
        </p:nvSpPr>
        <p:spPr>
          <a:xfrm>
            <a:off x="9640133" y="3218140"/>
            <a:ext cx="4196358" cy="2955608"/>
          </a:xfrm>
          <a:prstGeom prst="roundRect">
            <a:avLst>
              <a:gd name="adj" fmla="val 495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09653" y="3218140"/>
            <a:ext cx="121920" cy="2955608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5" name="Text 13"/>
          <p:cNvSpPr/>
          <p:nvPr/>
        </p:nvSpPr>
        <p:spPr>
          <a:xfrm>
            <a:off x="9988868" y="3475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 Accessibility</a:t>
            </a:r>
            <a:endParaRPr lang="en-US" sz="2200"/>
          </a:p>
        </p:txBody>
      </p:sp>
      <p:sp>
        <p:nvSpPr>
          <p:cNvPr id="16" name="Text 14"/>
          <p:cNvSpPr/>
          <p:nvPr/>
        </p:nvSpPr>
        <p:spPr>
          <a:xfrm>
            <a:off x="9988868" y="396585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Challenge: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Keeping solution affordable for grassroots players</a:t>
            </a:r>
            <a:endParaRPr lang="en-US" sz="1750"/>
          </a:p>
        </p:txBody>
      </p:sp>
      <p:sp>
        <p:nvSpPr>
          <p:cNvPr id="17" name="Text 15"/>
          <p:cNvSpPr/>
          <p:nvPr/>
        </p:nvSpPr>
        <p:spPr>
          <a:xfrm>
            <a:off x="9988868" y="4827746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Open-source models with low-cost IoT hardware</a:t>
            </a:r>
            <a:endParaRPr lang="en-US" sz="175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991E55-6A36-C2A4-85C5-D253EC3D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2762177" y="6374969"/>
            <a:ext cx="498939" cy="32103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368" y="546021"/>
            <a:ext cx="5502354" cy="620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Transformative Impact</a:t>
            </a:r>
            <a:endParaRPr lang="en-US" sz="39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368" y="1464350"/>
            <a:ext cx="496372" cy="4963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1368" y="2208848"/>
            <a:ext cx="291453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Democratised Coaching</a:t>
            </a:r>
            <a:endParaRPr lang="en-US" sz="1950"/>
          </a:p>
        </p:txBody>
      </p:sp>
      <p:sp>
        <p:nvSpPr>
          <p:cNvPr id="6" name="Text 2"/>
          <p:cNvSpPr/>
          <p:nvPr/>
        </p:nvSpPr>
        <p:spPr>
          <a:xfrm>
            <a:off x="6181368" y="2638187"/>
            <a:ext cx="7754064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Makes world-class cricket mentorship accessible to players regardless of location or economic background</a:t>
            </a:r>
            <a:endParaRPr lang="en-US" sz="15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368" y="3670578"/>
            <a:ext cx="496372" cy="4963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1368" y="4415076"/>
            <a:ext cx="258889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Independent Training</a:t>
            </a:r>
            <a:endParaRPr lang="en-US" sz="1950"/>
          </a:p>
        </p:txBody>
      </p:sp>
      <p:sp>
        <p:nvSpPr>
          <p:cNvPr id="9" name="Text 4"/>
          <p:cNvSpPr/>
          <p:nvPr/>
        </p:nvSpPr>
        <p:spPr>
          <a:xfrm>
            <a:off x="6181368" y="4844415"/>
            <a:ext cx="7754064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self-directed skill development with AI-driven insights and personalised improvement plans</a:t>
            </a:r>
            <a:endParaRPr lang="en-US" sz="15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368" y="5876806"/>
            <a:ext cx="496372" cy="4963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1368" y="6621304"/>
            <a:ext cx="248221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Coaching</a:t>
            </a:r>
            <a:endParaRPr lang="en-US" sz="1950"/>
          </a:p>
        </p:txBody>
      </p:sp>
      <p:sp>
        <p:nvSpPr>
          <p:cNvPr id="12" name="Text 6"/>
          <p:cNvSpPr/>
          <p:nvPr/>
        </p:nvSpPr>
        <p:spPr>
          <a:xfrm>
            <a:off x="6181368" y="7050643"/>
            <a:ext cx="7754064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coaches with data-driven insights for more effective training methodologies</a:t>
            </a:r>
            <a:endParaRPr lang="en-US" sz="155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CBA1CA-02E9-95D6-E072-516F48391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3075771" y="6703946"/>
            <a:ext cx="432377" cy="24080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26421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         Market Opportunity &amp; Competitive Advantage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sports-tech industry is experiencing rapid growth, particularly in cricket-heavy markets like India, UK, and Australia. Amateur players and training academies represent a massive underserved market.</a:t>
            </a:r>
            <a:endParaRPr lang="en-US" sz="3200"/>
          </a:p>
        </p:txBody>
      </p:sp>
      <p:sp>
        <p:nvSpPr>
          <p:cNvPr id="4" name="Text 2"/>
          <p:cNvSpPr/>
          <p:nvPr/>
        </p:nvSpPr>
        <p:spPr>
          <a:xfrm>
            <a:off x="793790" y="436389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320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32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solutions like SmartBat and Str8bat focus only on data visualisation. Our AI coaching platform offers affordable, personalised mentorship that no competitor currently provides.</a:t>
            </a:r>
            <a:endParaRPr lang="en-US" sz="320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7038031"/>
            <a:ext cx="283488" cy="2268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275755" y="6901942"/>
            <a:ext cx="6640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Unique Value:</a:t>
            </a:r>
            <a:r>
              <a:rPr lang="en-US" sz="175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"Not just data, but a digital cricket coach in your pocket"</a:t>
            </a:r>
            <a:endParaRPr lang="en-US" sz="175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09A919-8FAD-C15E-8C5F-D96C9A271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1449024" y="5048224"/>
            <a:ext cx="964753" cy="5397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Virtual-Batting-Coach</Template>
  <TotalTime>0</TotalTime>
  <Words>574</Words>
  <Application>Microsoft Office PowerPoint</Application>
  <PresentationFormat>Custom</PresentationFormat>
  <Paragraphs>101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Inter</vt:lpstr>
      <vt:lpstr>Inter Bold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Dinesh kumar</dc:creator>
  <cp:lastModifiedBy>Dinesh kumar</cp:lastModifiedBy>
  <cp:revision>1</cp:revision>
  <dcterms:created xsi:type="dcterms:W3CDTF">2025-09-15T13:16:34Z</dcterms:created>
  <dcterms:modified xsi:type="dcterms:W3CDTF">2025-09-15T16:16:01Z</dcterms:modified>
</cp:coreProperties>
</file>